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0" r:id="rId1"/>
  </p:sldMasterIdLst>
  <p:notesMasterIdLst>
    <p:notesMasterId r:id="rId20"/>
  </p:notesMasterIdLst>
  <p:sldIdLst>
    <p:sldId id="256" r:id="rId2"/>
    <p:sldId id="257" r:id="rId3"/>
    <p:sldId id="258" r:id="rId4"/>
    <p:sldId id="277" r:id="rId5"/>
    <p:sldId id="259" r:id="rId6"/>
    <p:sldId id="260" r:id="rId7"/>
    <p:sldId id="261" r:id="rId8"/>
    <p:sldId id="262" r:id="rId9"/>
    <p:sldId id="263" r:id="rId10"/>
    <p:sldId id="264" r:id="rId11"/>
    <p:sldId id="278" r:id="rId12"/>
    <p:sldId id="265" r:id="rId13"/>
    <p:sldId id="275" r:id="rId14"/>
    <p:sldId id="268" r:id="rId15"/>
    <p:sldId id="269" r:id="rId16"/>
    <p:sldId id="271" r:id="rId17"/>
    <p:sldId id="272" r:id="rId18"/>
    <p:sldId id="276" r:id="rId19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Calibri Light" panose="020F0302020204030204" pitchFamily="34" charset="0"/>
      <p:regular r:id="rId25"/>
      <p:italic r:id="rId26"/>
    </p:embeddedFont>
    <p:embeddedFont>
      <p:font typeface="Source Sans Pro" panose="020B0503030403020204" pitchFamily="34" charset="0"/>
      <p:regular r:id="rId27"/>
      <p:bold r:id="rId28"/>
      <p:italic r:id="rId29"/>
      <p:boldItalic r:id="rId30"/>
    </p:embeddedFont>
  </p:embeddedFontLst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6A6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1631384-45AC-4536-BD00-BF3BC9C32C27}">
  <a:tblStyle styleId="{11631384-45AC-4536-BD00-BF3BC9C32C2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3" d="100"/>
          <a:sy n="133" d="100"/>
        </p:scale>
        <p:origin x="906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12e3e093be6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12e3e093be6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12e3e093be6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12e3e093be6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450609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1e3006c8d33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1e3006c8d33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f9ad18c089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8" name="Google Shape;608;gf9ad18c089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f9ad18c089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4" name="Google Shape;554;gf9ad18c089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12d080d172b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12d080d172b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12d080d172b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8" name="Google Shape;578;g12d080d172b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12d080d172b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Google Shape;586;g12d080d172b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f9ad18c089_0_6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6" name="Google Shape;616;gf9ad18c089_0_6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f9ad18c089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f9ad18c089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2584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f9ad18c089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f9ad18c089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12e3e093be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12e3e093be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12e3e093be6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12e3e093be6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12e3e093be6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12e3e093be6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12e3e093be6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12e3e093be6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24654BE-446D-9179-952F-2AF6304FAC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AF26852-9DD8-F2D0-E2DE-FA9A4A4182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1BAA373-E3BB-1EF9-3D28-46D6873239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998AE-63A3-4C4E-AD85-1792EFDA7F68}" type="datetimeFigureOut">
              <a:rPr lang="pt-BR" smtClean="0"/>
              <a:t>27/09/2023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8F36659-457C-45C5-2529-E743E123A8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8E6ED3E-6343-7798-9601-FB065990D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08582141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A24FC5-BB49-93A0-5767-2CE1109EA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5BDEC7B9-2285-0E9E-F508-07B13B8F0D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8DBDAC3-A7E6-C758-A1D2-7BB9B543AD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998AE-63A3-4C4E-AD85-1792EFDA7F68}" type="datetimeFigureOut">
              <a:rPr lang="pt-BR" smtClean="0"/>
              <a:t>27/09/2023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2713C10-3A67-08E8-6174-E850FCF3E9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FB3033C-7E55-986F-E464-42E79A7D7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24318248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2A036F6A-9431-2B6C-4E8C-9EB2B6F20C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06420242-374A-6D76-9F2D-4DCC775C8B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83AF007-23C9-D3F2-E4C4-DA6AB01143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998AE-63A3-4C4E-AD85-1792EFDA7F68}" type="datetimeFigureOut">
              <a:rPr lang="pt-BR" smtClean="0"/>
              <a:t>27/09/2023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25B8E4F-19E3-204B-662D-69610AC421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5144BE2-EAC9-AEBC-F6F3-FDA6EDE9EC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81293035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"/>
          <p:cNvSpPr txBox="1">
            <a:spLocks noGrp="1"/>
          </p:cNvSpPr>
          <p:nvPr>
            <p:ph type="ctrTitle"/>
          </p:nvPr>
        </p:nvSpPr>
        <p:spPr>
          <a:xfrm>
            <a:off x="2847975" y="3363425"/>
            <a:ext cx="56103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568283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5"/>
          <p:cNvSpPr txBox="1">
            <a:spLocks noGrp="1"/>
          </p:cNvSpPr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5"/>
          <p:cNvSpPr txBox="1">
            <a:spLocks noGrp="1"/>
          </p:cNvSpPr>
          <p:nvPr>
            <p:ph type="body" idx="1"/>
          </p:nvPr>
        </p:nvSpPr>
        <p:spPr>
          <a:xfrm>
            <a:off x="1075850" y="1540175"/>
            <a:ext cx="6996600" cy="192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◉"/>
              <a:defRPr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◉"/>
              <a:defRPr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02" name="Google Shape;202;p5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869462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72606C-32D9-4CCE-CE55-D4541ACE5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3A71CCF-8EFB-67B2-7C21-9233519B01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E420576-8F40-A682-8B36-AA148E348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998AE-63A3-4C4E-AD85-1792EFDA7F68}" type="datetimeFigureOut">
              <a:rPr lang="pt-BR" smtClean="0"/>
              <a:t>27/09/2023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2D19143-B7C3-2198-80B8-635FCAA3FB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C7E5527-D3F7-F2BD-B146-E4930F9C5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06667212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FEB71A-BC67-C54C-4B6A-04AEA49EF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197489A-596A-C3FC-DF50-CE14B2E4C9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3CF20D6-96DC-9856-FA12-2A89A93F6A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998AE-63A3-4C4E-AD85-1792EFDA7F68}" type="datetimeFigureOut">
              <a:rPr lang="pt-BR" smtClean="0"/>
              <a:t>27/09/2023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FA0A623-6E4D-A589-2C34-22C0EEECC1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73382A8-55C2-949B-53AA-157102FCB3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80382878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D5D14A-E1EC-F06B-768C-356EE727B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4947B8C-5898-61BB-B4AE-FF3B34428E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4D27C57E-6B91-03B3-8C87-4B721BEB7F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38DCADDC-2048-C313-FF94-C20DC3F475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998AE-63A3-4C4E-AD85-1792EFDA7F68}" type="datetimeFigureOut">
              <a:rPr lang="pt-BR" smtClean="0"/>
              <a:t>27/09/2023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68B13C99-69B0-FE75-7190-C45621457B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F8A29C2-2F17-681E-EC8F-908E82723D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67611299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66C594-920B-CC3E-1B6A-DC7EF0813A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36F9AF1-0131-2E04-C46F-9D6843FDDE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96627363-3E20-BD84-2D37-34907B53B0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91B1903D-9CCB-5857-C9CE-EEDB021A7AB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D3A3649C-97F1-B449-07C5-A05FB75F2D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C25ED9B5-1CF6-C263-FD76-EE89F0C01B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998AE-63A3-4C4E-AD85-1792EFDA7F68}" type="datetimeFigureOut">
              <a:rPr lang="pt-BR" smtClean="0"/>
              <a:t>27/09/2023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6878B8A9-9909-6B1A-48EA-5EB1AA8FB7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A833B88F-91C0-0CF4-CF2E-59DDAAF66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28726248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FCEF7E-FFA4-E8A6-4DCB-3A69D4BD5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E8C9B54A-B9BA-4AC2-8D5D-73532F7291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998AE-63A3-4C4E-AD85-1792EFDA7F68}" type="datetimeFigureOut">
              <a:rPr lang="pt-BR" smtClean="0"/>
              <a:t>27/09/2023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16833E78-92D4-A256-4812-431C0217DF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60A1255-5A89-A868-74B8-AE70839EC5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18489229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60A460B4-5672-EBA4-99EB-29176D4070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998AE-63A3-4C4E-AD85-1792EFDA7F68}" type="datetimeFigureOut">
              <a:rPr lang="pt-BR" smtClean="0"/>
              <a:t>27/09/2023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EA0C9F33-CAFA-D1F5-86FB-D24C87C172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154AE83-1E71-711A-8066-C8570DE887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06199678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31FBAD8-5CE3-4E77-BF6F-0B13344D6D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A3217B0-9689-62B6-B475-6C4B21BBBC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8F27D94-F328-0578-9765-B7A22BDAA2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60BAF7C-7ACA-5514-6407-BA44E8838D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998AE-63A3-4C4E-AD85-1792EFDA7F68}" type="datetimeFigureOut">
              <a:rPr lang="pt-BR" smtClean="0"/>
              <a:t>27/09/2023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13722C7-4FF1-35C4-66DD-DCFA439AE8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3CA6289-A802-2D47-0072-77D874509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55451703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8F139A-0CAC-059F-D1D8-812E9FD68E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405BF43B-D193-1823-7B55-898EC922E16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CB1BE1D-46E0-E946-7292-C994A8EEA7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BC04C301-496E-91DA-DAD2-7888FF0E15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998AE-63A3-4C4E-AD85-1792EFDA7F68}" type="datetimeFigureOut">
              <a:rPr lang="pt-BR" smtClean="0"/>
              <a:t>27/09/2023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7551617-1AC3-AE55-3398-B5938C1D5D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34333DED-F073-CF3B-8F21-750F09031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69325900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2D10155A-E629-3D77-32AF-120990A4F4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E1FED51-52E2-3333-8415-5FDB10B2E7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9F64F2D-CE59-C084-A643-D59A87CAD57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7998AE-63A3-4C4E-AD85-1792EFDA7F68}" type="datetimeFigureOut">
              <a:rPr lang="pt-BR" smtClean="0"/>
              <a:t>27/09/2023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D8EB508-2259-5A6B-1AD1-C1A2D77CB8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74973DF-4C96-5E2C-5299-38D4BF463B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698995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transition>
    <p:fade thruBlk="1"/>
  </p:transition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8.jpg"/><Relationship Id="rId4" Type="http://schemas.openxmlformats.org/officeDocument/2006/relationships/hyperlink" Target="https://mittechreview.com.br/por-que-a-gpt-3-e-o-melhor-e-o-pior-da-ia-atualmente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lavio-mota/fundamentos-pln/blob/master/Introdu%C3%A7%C3%A3o_ao_Processamento_de_Linguagem_Natural.ipynb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7.jpg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Diagrama&#10;&#10;Descrição gerada automaticamente">
            <a:extLst>
              <a:ext uri="{FF2B5EF4-FFF2-40B4-BE49-F238E27FC236}">
                <a16:creationId xmlns:a16="http://schemas.microsoft.com/office/drawing/2014/main" id="{B35ED207-351B-D933-DBC9-550EDB95B6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752" r="3023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64" name="Google Shape;464;p13"/>
          <p:cNvSpPr txBox="1">
            <a:spLocks noGrp="1"/>
          </p:cNvSpPr>
          <p:nvPr>
            <p:ph type="ctrTitle"/>
          </p:nvPr>
        </p:nvSpPr>
        <p:spPr>
          <a:xfrm>
            <a:off x="0" y="4085170"/>
            <a:ext cx="3632411" cy="1058330"/>
          </a:xfrm>
          <a:prstGeom prst="rect">
            <a:avLst/>
          </a:prstGeom>
          <a:solidFill>
            <a:schemeClr val="tx1">
              <a:alpha val="65098"/>
            </a:schemeClr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/>
            <a:r>
              <a:rPr lang="pt-BR" sz="2000" b="1" dirty="0">
                <a:solidFill>
                  <a:schemeClr val="bg1"/>
                </a:solidFill>
              </a:rPr>
              <a:t>Flávio Belizário da Silva Mota</a:t>
            </a:r>
            <a:br>
              <a:rPr lang="en" sz="2000" b="1" dirty="0">
                <a:solidFill>
                  <a:schemeClr val="bg1"/>
                </a:solidFill>
              </a:rPr>
            </a:br>
            <a:r>
              <a:rPr lang="en" sz="2000" b="1" dirty="0">
                <a:solidFill>
                  <a:schemeClr val="bg1"/>
                </a:solidFill>
              </a:rPr>
              <a:t>Isabela Neves Drummond</a:t>
            </a:r>
            <a:endParaRPr sz="2000" b="1" dirty="0">
              <a:solidFill>
                <a:schemeClr val="bg1"/>
              </a:solidFill>
            </a:endParaRPr>
          </a:p>
        </p:txBody>
      </p:sp>
      <p:sp>
        <p:nvSpPr>
          <p:cNvPr id="465" name="Google Shape;465;p13"/>
          <p:cNvSpPr txBox="1">
            <a:spLocks noGrp="1"/>
          </p:cNvSpPr>
          <p:nvPr>
            <p:ph type="ctrTitle" idx="4294967295"/>
          </p:nvPr>
        </p:nvSpPr>
        <p:spPr>
          <a:xfrm>
            <a:off x="0" y="0"/>
            <a:ext cx="4463513" cy="1796862"/>
          </a:xfrm>
          <a:prstGeom prst="rect">
            <a:avLst/>
          </a:prstGeom>
          <a:solidFill>
            <a:schemeClr val="tx1">
              <a:alpha val="65098"/>
            </a:schemeClr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b="1" dirty="0">
                <a:solidFill>
                  <a:schemeClr val="bg1"/>
                </a:solidFill>
              </a:rPr>
              <a:t>Fundamentos do Processamento de Linguagem Natural</a:t>
            </a:r>
            <a:endParaRPr sz="4400" b="1" dirty="0">
              <a:solidFill>
                <a:schemeClr val="bg1"/>
              </a:solidFill>
            </a:endParaRPr>
          </a:p>
        </p:txBody>
      </p:sp>
      <p:sp>
        <p:nvSpPr>
          <p:cNvPr id="2" name="Google Shape;464;p13">
            <a:extLst>
              <a:ext uri="{FF2B5EF4-FFF2-40B4-BE49-F238E27FC236}">
                <a16:creationId xmlns:a16="http://schemas.microsoft.com/office/drawing/2014/main" id="{406E45F9-1A43-436C-2EF6-45F63C08F230}"/>
              </a:ext>
            </a:extLst>
          </p:cNvPr>
          <p:cNvSpPr txBox="1">
            <a:spLocks/>
          </p:cNvSpPr>
          <p:nvPr/>
        </p:nvSpPr>
        <p:spPr>
          <a:xfrm>
            <a:off x="7588800" y="4996800"/>
            <a:ext cx="1555200" cy="146700"/>
          </a:xfrm>
          <a:prstGeom prst="rect">
            <a:avLst/>
          </a:prstGeom>
          <a:solidFill>
            <a:schemeClr val="tx1">
              <a:alpha val="65098"/>
            </a:schemeClr>
          </a:solidFill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lvl="0" algn="r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9pPr>
          </a:lstStyle>
          <a:p>
            <a:pPr algn="l"/>
            <a:r>
              <a:rPr lang="pt-BR" sz="600" b="1" dirty="0">
                <a:solidFill>
                  <a:schemeClr val="bg1"/>
                </a:solidFill>
              </a:rPr>
              <a:t>Créditos da imagem: MIT Technology Review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21"/>
          <p:cNvSpPr txBox="1">
            <a:spLocks noGrp="1"/>
          </p:cNvSpPr>
          <p:nvPr>
            <p:ph type="title"/>
          </p:nvPr>
        </p:nvSpPr>
        <p:spPr>
          <a:xfrm>
            <a:off x="408175" y="144350"/>
            <a:ext cx="6996600" cy="71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Aplicações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524" name="Google Shape;524;p21"/>
          <p:cNvSpPr txBox="1">
            <a:spLocks noGrp="1"/>
          </p:cNvSpPr>
          <p:nvPr>
            <p:ph type="body" idx="1"/>
          </p:nvPr>
        </p:nvSpPr>
        <p:spPr>
          <a:xfrm>
            <a:off x="294468" y="723425"/>
            <a:ext cx="7749857" cy="322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1600" lvl="0" indent="0" algn="l" rtl="0"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lang="en" dirty="0"/>
              <a:t>Bots de Mensagens</a:t>
            </a:r>
            <a:endParaRPr dirty="0"/>
          </a:p>
          <a:p>
            <a:pPr marL="101600" lvl="0" indent="0" algn="l" rtl="0"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 dirty="0"/>
              <a:t>Assistentes Pessoais</a:t>
            </a:r>
            <a:endParaRPr dirty="0"/>
          </a:p>
          <a:p>
            <a:pPr marL="45720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25" name="Google Shape;525;p2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pic>
        <p:nvPicPr>
          <p:cNvPr id="526" name="Google Shape;52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54944" y="570553"/>
            <a:ext cx="3970776" cy="263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1957" y="2154655"/>
            <a:ext cx="3468008" cy="259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21"/>
          <p:cNvSpPr txBox="1">
            <a:spLocks noGrp="1"/>
          </p:cNvSpPr>
          <p:nvPr>
            <p:ph type="title"/>
          </p:nvPr>
        </p:nvSpPr>
        <p:spPr>
          <a:xfrm>
            <a:off x="408175" y="144350"/>
            <a:ext cx="6996600" cy="71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Aplicações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524" name="Google Shape;524;p21"/>
          <p:cNvSpPr txBox="1">
            <a:spLocks noGrp="1"/>
          </p:cNvSpPr>
          <p:nvPr>
            <p:ph type="body" idx="1"/>
          </p:nvPr>
        </p:nvSpPr>
        <p:spPr>
          <a:xfrm>
            <a:off x="408175" y="723425"/>
            <a:ext cx="7636150" cy="322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dirty="0"/>
              <a:t>Monitoramento de notícias</a:t>
            </a:r>
            <a:endParaRPr dirty="0"/>
          </a:p>
          <a:p>
            <a:pPr marL="45720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25" name="Google Shape;525;p2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26BA5797-3CDB-D272-9A6D-4D869B55D9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4765" y="1439225"/>
            <a:ext cx="6919560" cy="2926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8113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22"/>
          <p:cNvSpPr txBox="1">
            <a:spLocks noGrp="1"/>
          </p:cNvSpPr>
          <p:nvPr>
            <p:ph type="title"/>
          </p:nvPr>
        </p:nvSpPr>
        <p:spPr>
          <a:xfrm>
            <a:off x="408175" y="144350"/>
            <a:ext cx="6996600" cy="71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Aplicações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533" name="Google Shape;533;p22"/>
          <p:cNvSpPr txBox="1">
            <a:spLocks noGrp="1"/>
          </p:cNvSpPr>
          <p:nvPr>
            <p:ph type="body" idx="1"/>
          </p:nvPr>
        </p:nvSpPr>
        <p:spPr>
          <a:xfrm>
            <a:off x="408175" y="723425"/>
            <a:ext cx="7636150" cy="322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lang="en" dirty="0"/>
              <a:t>ChatGPT</a:t>
            </a:r>
            <a:endParaRPr dirty="0"/>
          </a:p>
          <a:p>
            <a:pPr marL="45720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34" name="Google Shape;534;p2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pic>
        <p:nvPicPr>
          <p:cNvPr id="535" name="Google Shape;53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97524" y="1244128"/>
            <a:ext cx="4138301" cy="2958025"/>
          </a:xfrm>
          <a:prstGeom prst="rect">
            <a:avLst/>
          </a:prstGeom>
          <a:noFill/>
          <a:ln>
            <a:noFill/>
          </a:ln>
        </p:spPr>
      </p:pic>
      <p:sp>
        <p:nvSpPr>
          <p:cNvPr id="537" name="Google Shape;537;p22"/>
          <p:cNvSpPr txBox="1"/>
          <p:nvPr/>
        </p:nvSpPr>
        <p:spPr>
          <a:xfrm>
            <a:off x="4597524" y="4173775"/>
            <a:ext cx="34203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 dirty="0">
                <a:solidFill>
                  <a:schemeClr val="hlink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rPr>
              <a:t>https://mittechreview.com.br/por-que-a-gpt-3-e-o-melhor-e-o-pior-da-ia-atualmente/</a:t>
            </a:r>
            <a:endParaRPr sz="1000" dirty="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3" name="Imagem 2" descr="Logotipo, nome da empresa&#10;&#10;Descrição gerada automaticamente">
            <a:extLst>
              <a:ext uri="{FF2B5EF4-FFF2-40B4-BE49-F238E27FC236}">
                <a16:creationId xmlns:a16="http://schemas.microsoft.com/office/drawing/2014/main" id="{B052EB09-9F43-4920-1A6C-1CE736C156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2675" y="1691458"/>
            <a:ext cx="3275186" cy="2063367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32"/>
          <p:cNvSpPr txBox="1">
            <a:spLocks noGrp="1"/>
          </p:cNvSpPr>
          <p:nvPr>
            <p:ph type="title"/>
          </p:nvPr>
        </p:nvSpPr>
        <p:spPr>
          <a:xfrm>
            <a:off x="408175" y="144350"/>
            <a:ext cx="6996600" cy="71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Fases de um projeto de PLN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611" name="Google Shape;611;p32"/>
          <p:cNvSpPr txBox="1">
            <a:spLocks noGrp="1"/>
          </p:cNvSpPr>
          <p:nvPr>
            <p:ph type="body" idx="1"/>
          </p:nvPr>
        </p:nvSpPr>
        <p:spPr>
          <a:xfrm>
            <a:off x="714125" y="1085125"/>
            <a:ext cx="6913800" cy="269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2" name="Google Shape;612;p3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pic>
        <p:nvPicPr>
          <p:cNvPr id="613" name="Google Shape;61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076" y="1035212"/>
            <a:ext cx="7423851" cy="307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25"/>
          <p:cNvSpPr txBox="1">
            <a:spLocks noGrp="1"/>
          </p:cNvSpPr>
          <p:nvPr>
            <p:ph type="title"/>
          </p:nvPr>
        </p:nvSpPr>
        <p:spPr>
          <a:xfrm>
            <a:off x="408175" y="144350"/>
            <a:ext cx="6996600" cy="71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Prática - Google Colab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557" name="Google Shape;557;p25"/>
          <p:cNvSpPr txBox="1">
            <a:spLocks noGrp="1"/>
          </p:cNvSpPr>
          <p:nvPr>
            <p:ph type="body" idx="1"/>
          </p:nvPr>
        </p:nvSpPr>
        <p:spPr>
          <a:xfrm>
            <a:off x="714125" y="1085125"/>
            <a:ext cx="7330200" cy="28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u="sng" dirty="0">
                <a:hlinkClick r:id="rId3"/>
              </a:rPr>
              <a:t>Introdução ao Processamento de Linguagem Natural</a:t>
            </a:r>
            <a:endParaRPr dirty="0"/>
          </a:p>
          <a:p>
            <a:pPr marL="45720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58" name="Google Shape;558;p2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pic>
        <p:nvPicPr>
          <p:cNvPr id="559" name="Google Shape;559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3175" y="1557150"/>
            <a:ext cx="1872800" cy="93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0" name="Google Shape;560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58875" y="1303763"/>
            <a:ext cx="1245951" cy="144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1" name="Google Shape;561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64250" y="1283950"/>
            <a:ext cx="2580074" cy="148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26"/>
          <p:cNvSpPr txBox="1">
            <a:spLocks noGrp="1"/>
          </p:cNvSpPr>
          <p:nvPr>
            <p:ph type="title"/>
          </p:nvPr>
        </p:nvSpPr>
        <p:spPr>
          <a:xfrm>
            <a:off x="408175" y="144350"/>
            <a:ext cx="6996600" cy="71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NLTK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567" name="Google Shape;567;p26"/>
          <p:cNvSpPr txBox="1">
            <a:spLocks noGrp="1"/>
          </p:cNvSpPr>
          <p:nvPr>
            <p:ph type="body" idx="1"/>
          </p:nvPr>
        </p:nvSpPr>
        <p:spPr>
          <a:xfrm>
            <a:off x="287620" y="860150"/>
            <a:ext cx="3803933" cy="28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lang="en" dirty="0"/>
              <a:t>A NLTK (</a:t>
            </a:r>
            <a:r>
              <a:rPr lang="en" b="1" dirty="0"/>
              <a:t>N</a:t>
            </a:r>
            <a:r>
              <a:rPr lang="en" dirty="0"/>
              <a:t>atural </a:t>
            </a:r>
            <a:r>
              <a:rPr lang="en" b="1" dirty="0"/>
              <a:t>L</a:t>
            </a:r>
            <a:r>
              <a:rPr lang="en" dirty="0"/>
              <a:t>anguage </a:t>
            </a:r>
            <a:r>
              <a:rPr lang="en" b="1" dirty="0"/>
              <a:t>T</a:t>
            </a:r>
            <a:r>
              <a:rPr lang="en" dirty="0"/>
              <a:t>ool</a:t>
            </a:r>
            <a:r>
              <a:rPr lang="en" b="1" dirty="0"/>
              <a:t>K</a:t>
            </a:r>
            <a:r>
              <a:rPr lang="en" dirty="0"/>
              <a:t>it) é uma biblioteca do Python que oferece uma infinidade de recursos para o tratamento de dados textuais. Ela conta com uma excelente documentação, que inclui passo a passo a utilização dos recursos. Um diferencial dessa biblioteca é a disponibilidade de recursos linguísticos em Português.</a:t>
            </a:r>
            <a:endParaRPr dirty="0"/>
          </a:p>
        </p:txBody>
      </p:sp>
      <p:sp>
        <p:nvSpPr>
          <p:cNvPr id="568" name="Google Shape;568;p2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pic>
        <p:nvPicPr>
          <p:cNvPr id="3" name="Imagem 2" descr="Ícone&#10;&#10;Descrição gerada automaticamente">
            <a:extLst>
              <a:ext uri="{FF2B5EF4-FFF2-40B4-BE49-F238E27FC236}">
                <a16:creationId xmlns:a16="http://schemas.microsoft.com/office/drawing/2014/main" id="{98AC20FA-3126-6C35-1356-ED32086AF2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3478" y="860150"/>
            <a:ext cx="3279487" cy="356755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28"/>
          <p:cNvSpPr txBox="1">
            <a:spLocks noGrp="1"/>
          </p:cNvSpPr>
          <p:nvPr>
            <p:ph type="title"/>
          </p:nvPr>
        </p:nvSpPr>
        <p:spPr>
          <a:xfrm>
            <a:off x="408175" y="144350"/>
            <a:ext cx="6996600" cy="71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>
                <a:solidFill>
                  <a:schemeClr val="dk1"/>
                </a:solidFill>
              </a:rPr>
              <a:t>Extração de características</a:t>
            </a:r>
          </a:p>
        </p:txBody>
      </p:sp>
      <p:sp>
        <p:nvSpPr>
          <p:cNvPr id="581" name="Google Shape;581;p28"/>
          <p:cNvSpPr txBox="1">
            <a:spLocks noGrp="1"/>
          </p:cNvSpPr>
          <p:nvPr>
            <p:ph type="body" idx="1"/>
          </p:nvPr>
        </p:nvSpPr>
        <p:spPr>
          <a:xfrm>
            <a:off x="328499" y="757176"/>
            <a:ext cx="8523453" cy="12629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>
              <a:spcBef>
                <a:spcPts val="0"/>
              </a:spcBef>
              <a:buSzPts val="1800"/>
              <a:buNone/>
            </a:pPr>
            <a:r>
              <a:rPr lang="en" b="1" dirty="0"/>
              <a:t>Bag of Words</a:t>
            </a:r>
          </a:p>
          <a:p>
            <a:pPr marL="114300" indent="0">
              <a:spcBef>
                <a:spcPts val="0"/>
              </a:spcBef>
              <a:buSzPts val="1800"/>
              <a:buNone/>
            </a:pPr>
            <a:r>
              <a:rPr lang="en" dirty="0"/>
              <a:t>Tem como objetivo construir uma matriz onde cada coluna representa uma palavra do vocabulário de um documento e cada linha um texto desse documento</a:t>
            </a:r>
            <a:endParaRPr dirty="0"/>
          </a:p>
        </p:txBody>
      </p:sp>
      <p:sp>
        <p:nvSpPr>
          <p:cNvPr id="582" name="Google Shape;582;p2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pic>
        <p:nvPicPr>
          <p:cNvPr id="583" name="Google Shape;58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862" y="3493181"/>
            <a:ext cx="8228276" cy="10340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581;p28">
            <a:extLst>
              <a:ext uri="{FF2B5EF4-FFF2-40B4-BE49-F238E27FC236}">
                <a16:creationId xmlns:a16="http://schemas.microsoft.com/office/drawing/2014/main" id="{198EC34E-7856-98A2-C021-1FE7D73238EB}"/>
              </a:ext>
            </a:extLst>
          </p:cNvPr>
          <p:cNvSpPr txBox="1">
            <a:spLocks/>
          </p:cNvSpPr>
          <p:nvPr/>
        </p:nvSpPr>
        <p:spPr>
          <a:xfrm>
            <a:off x="328499" y="2312126"/>
            <a:ext cx="8559905" cy="88910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457200" lvl="0" indent="-355600" algn="l" defTabSz="6858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◉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lvl="1" indent="-3429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◉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lvl="2" indent="-3429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■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lvl="3" indent="-3429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●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lvl="4" indent="-3429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○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lvl="5" indent="-3429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■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lvl="6" indent="-3429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●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lvl="7" indent="-3429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○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lvl="8" indent="-3429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■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kern="12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Texto</a:t>
            </a:r>
            <a:r>
              <a:rPr lang="en-US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 1: “Eu </a:t>
            </a:r>
            <a:r>
              <a:rPr lang="en-US" sz="1800" kern="12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gosto</a:t>
            </a:r>
            <a:r>
              <a:rPr lang="en-US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 do </a:t>
            </a:r>
            <a:r>
              <a:rPr lang="en-US" sz="1800" kern="12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detetive</a:t>
            </a:r>
            <a:r>
              <a:rPr lang="en-US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 Sherlock Holmes.”</a:t>
            </a:r>
            <a:endParaRPr lang="pt-BR" dirty="0">
              <a:effectLst/>
            </a:endParaRPr>
          </a:p>
          <a:p>
            <a:pPr marL="0" indent="0" algn="l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kern="12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Texto</a:t>
            </a:r>
            <a:r>
              <a:rPr lang="en-US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 2: “Sherlock Holmes </a:t>
            </a:r>
            <a:r>
              <a:rPr lang="en-US" sz="1800" kern="12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não</a:t>
            </a:r>
            <a:r>
              <a:rPr lang="en-US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 é um </a:t>
            </a:r>
            <a:r>
              <a:rPr lang="en-US" sz="1800" kern="12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detetive</a:t>
            </a:r>
            <a:r>
              <a:rPr lang="en-US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, </a:t>
            </a:r>
            <a:r>
              <a:rPr lang="en-US" sz="1800" kern="12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ele</a:t>
            </a:r>
            <a:r>
              <a:rPr lang="en-US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 é um </a:t>
            </a:r>
            <a:r>
              <a:rPr lang="en-US" sz="1800" kern="12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buscador</a:t>
            </a:r>
            <a:r>
              <a:rPr lang="en-US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 da </a:t>
            </a:r>
            <a:r>
              <a:rPr lang="en-US" sz="1800" kern="12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verdade</a:t>
            </a:r>
            <a:r>
              <a:rPr lang="en-US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.”</a:t>
            </a:r>
            <a:endParaRPr lang="pt-BR" dirty="0">
              <a:effectLst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29"/>
          <p:cNvSpPr txBox="1">
            <a:spLocks noGrp="1"/>
          </p:cNvSpPr>
          <p:nvPr>
            <p:ph type="title"/>
          </p:nvPr>
        </p:nvSpPr>
        <p:spPr>
          <a:xfrm>
            <a:off x="408175" y="144350"/>
            <a:ext cx="6996600" cy="71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>
                <a:solidFill>
                  <a:schemeClr val="dk1"/>
                </a:solidFill>
              </a:rPr>
              <a:t>Extração de características</a:t>
            </a:r>
            <a:endParaRPr sz="2400" dirty="0">
              <a:solidFill>
                <a:schemeClr val="dk1"/>
              </a:solidFill>
            </a:endParaRPr>
          </a:p>
        </p:txBody>
      </p:sp>
      <p:sp>
        <p:nvSpPr>
          <p:cNvPr id="589" name="Google Shape;589;p29"/>
          <p:cNvSpPr txBox="1">
            <a:spLocks noGrp="1"/>
          </p:cNvSpPr>
          <p:nvPr>
            <p:ph type="body" idx="1"/>
          </p:nvPr>
        </p:nvSpPr>
        <p:spPr>
          <a:xfrm>
            <a:off x="408175" y="700425"/>
            <a:ext cx="6465323" cy="209701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Bef>
                <a:spcPts val="0"/>
              </a:spcBef>
              <a:buSzPts val="1800"/>
              <a:buNone/>
            </a:pPr>
            <a:r>
              <a:rPr lang="en" dirty="0"/>
              <a:t>TF-IDF</a:t>
            </a:r>
            <a:endParaRPr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◉"/>
            </a:pPr>
            <a:r>
              <a:rPr lang="pt-BR" dirty="0"/>
              <a:t>TF-IDF = </a:t>
            </a:r>
            <a:r>
              <a:rPr lang="pt-BR" dirty="0" err="1"/>
              <a:t>Term</a:t>
            </a:r>
            <a:r>
              <a:rPr lang="pt-BR" dirty="0"/>
              <a:t> Frequency - </a:t>
            </a:r>
            <a:r>
              <a:rPr lang="pt-BR" dirty="0" err="1"/>
              <a:t>Inverse</a:t>
            </a:r>
            <a:r>
              <a:rPr lang="pt-BR" dirty="0"/>
              <a:t> </a:t>
            </a:r>
            <a:r>
              <a:rPr lang="pt-BR" dirty="0" err="1"/>
              <a:t>Document</a:t>
            </a:r>
            <a:r>
              <a:rPr lang="pt-BR" dirty="0"/>
              <a:t> Frequency</a:t>
            </a:r>
          </a:p>
          <a:p>
            <a:pPr marL="1371600" lvl="2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pt-BR" dirty="0"/>
              <a:t>tf-</a:t>
            </a:r>
            <a:r>
              <a:rPr lang="pt-BR" dirty="0" err="1"/>
              <a:t>idf</a:t>
            </a:r>
            <a:r>
              <a:rPr lang="pt-BR" baseline="-25000" dirty="0" err="1"/>
              <a:t>t,d</a:t>
            </a:r>
            <a:r>
              <a:rPr lang="pt-BR" dirty="0"/>
              <a:t> = </a:t>
            </a:r>
            <a:r>
              <a:rPr lang="pt-BR" dirty="0" err="1"/>
              <a:t>tf</a:t>
            </a:r>
            <a:r>
              <a:rPr lang="pt-BR" baseline="-25000" dirty="0" err="1"/>
              <a:t>t,d</a:t>
            </a:r>
            <a:r>
              <a:rPr lang="pt-BR" dirty="0"/>
              <a:t> X </a:t>
            </a:r>
            <a:r>
              <a:rPr lang="pt-BR" dirty="0" err="1"/>
              <a:t>idf</a:t>
            </a:r>
            <a:r>
              <a:rPr lang="pt-BR" baseline="-25000" dirty="0" err="1"/>
              <a:t>t</a:t>
            </a:r>
            <a:endParaRPr lang="pt-BR" dirty="0"/>
          </a:p>
          <a:p>
            <a:pPr marL="914400" lvl="1" indent="-342900" algn="l" rtl="0">
              <a:spcBef>
                <a:spcPts val="480"/>
              </a:spcBef>
              <a:spcAft>
                <a:spcPts val="0"/>
              </a:spcAft>
              <a:buSzPts val="1800"/>
              <a:buChar char="◉"/>
            </a:pPr>
            <a:r>
              <a:rPr lang="pt-BR" dirty="0"/>
              <a:t>TF = Frequência do Termo:</a:t>
            </a:r>
          </a:p>
          <a:p>
            <a:pPr marL="1371600" lvl="2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pt-BR" dirty="0" err="1"/>
              <a:t>tf</a:t>
            </a:r>
            <a:r>
              <a:rPr lang="pt-BR" baseline="-25000" dirty="0" err="1"/>
              <a:t>t,d</a:t>
            </a:r>
            <a:r>
              <a:rPr lang="pt-BR" dirty="0"/>
              <a:t>= ocorrência do termo </a:t>
            </a:r>
            <a:r>
              <a:rPr lang="pt-BR" i="1" dirty="0"/>
              <a:t>t</a:t>
            </a:r>
            <a:r>
              <a:rPr lang="pt-BR" dirty="0"/>
              <a:t>/termos no documento</a:t>
            </a:r>
          </a:p>
          <a:p>
            <a:pPr marL="914400" lvl="1" indent="-342900" algn="l" rtl="0">
              <a:spcBef>
                <a:spcPts val="480"/>
              </a:spcBef>
              <a:spcAft>
                <a:spcPts val="0"/>
              </a:spcAft>
              <a:buSzPts val="1800"/>
              <a:buChar char="◉"/>
            </a:pPr>
            <a:r>
              <a:rPr lang="pt-BR" dirty="0"/>
              <a:t>IDF = Frequência Inversa em Documentos </a:t>
            </a:r>
          </a:p>
          <a:p>
            <a:pPr lvl="2"/>
            <a:r>
              <a:rPr lang="pt-BR" dirty="0" err="1"/>
              <a:t>df</a:t>
            </a:r>
            <a:r>
              <a:rPr lang="pt-BR" baseline="-25000" dirty="0" err="1"/>
              <a:t>t</a:t>
            </a:r>
            <a:r>
              <a:rPr lang="pt-BR" baseline="-25000" dirty="0"/>
              <a:t> </a:t>
            </a:r>
            <a:r>
              <a:rPr lang="pt-BR" dirty="0"/>
              <a:t>= ocorrência do termo nos documentos</a:t>
            </a:r>
          </a:p>
          <a:p>
            <a:pPr marL="1371600" lvl="2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pt-BR" dirty="0" err="1"/>
              <a:t>idf</a:t>
            </a:r>
            <a:r>
              <a:rPr lang="pt-BR" baseline="-25000" dirty="0" err="1"/>
              <a:t>t</a:t>
            </a:r>
            <a:r>
              <a:rPr lang="pt-BR" baseline="-25000" dirty="0"/>
              <a:t> </a:t>
            </a:r>
            <a:r>
              <a:rPr lang="pt-BR" dirty="0"/>
              <a:t>= log</a:t>
            </a:r>
            <a:r>
              <a:rPr lang="pt-BR" baseline="-25000" dirty="0"/>
              <a:t>10</a:t>
            </a:r>
            <a:r>
              <a:rPr lang="pt-BR" dirty="0"/>
              <a:t> (N/</a:t>
            </a:r>
            <a:r>
              <a:rPr lang="pt-BR" dirty="0" err="1"/>
              <a:t>df</a:t>
            </a:r>
            <a:r>
              <a:rPr lang="pt-BR" baseline="-25000" dirty="0" err="1"/>
              <a:t>t</a:t>
            </a:r>
            <a:r>
              <a:rPr lang="pt-BR" dirty="0"/>
              <a:t>), onde N é o número total de documentos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90" name="Google Shape;590;p2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sp>
        <p:nvSpPr>
          <p:cNvPr id="2" name="Google Shape;603;p31">
            <a:extLst>
              <a:ext uri="{FF2B5EF4-FFF2-40B4-BE49-F238E27FC236}">
                <a16:creationId xmlns:a16="http://schemas.microsoft.com/office/drawing/2014/main" id="{71F60CCF-74B6-B4BE-C33C-06AA0E83D11E}"/>
              </a:ext>
            </a:extLst>
          </p:cNvPr>
          <p:cNvSpPr txBox="1">
            <a:spLocks/>
          </p:cNvSpPr>
          <p:nvPr/>
        </p:nvSpPr>
        <p:spPr>
          <a:xfrm>
            <a:off x="683129" y="2998920"/>
            <a:ext cx="7330200" cy="256497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457200" lvl="0" indent="-355600" algn="l" defTabSz="6858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◉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lvl="1" indent="-3429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◉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lvl="2" indent="-3429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■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lvl="3" indent="-3429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●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lvl="4" indent="-3429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○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lvl="5" indent="-3429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■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lvl="6" indent="-3429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●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lvl="7" indent="-3429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○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lvl="8" indent="-3429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■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Font typeface="Arial" panose="020B0604020202020204" pitchFamily="34" charset="0"/>
              <a:buNone/>
            </a:pPr>
            <a:endParaRPr lang="pt-BR"/>
          </a:p>
          <a:p>
            <a:pPr indent="0">
              <a:buFont typeface="Arial" panose="020B0604020202020204" pitchFamily="34" charset="0"/>
              <a:buNone/>
            </a:pPr>
            <a:endParaRPr lang="pt-BR"/>
          </a:p>
          <a:p>
            <a:pPr indent="0">
              <a:buFont typeface="Arial" panose="020B0604020202020204" pitchFamily="34" charset="0"/>
              <a:buNone/>
            </a:pPr>
            <a:endParaRPr lang="pt-BR"/>
          </a:p>
          <a:p>
            <a:pPr indent="0">
              <a:buFont typeface="Arial" panose="020B0604020202020204" pitchFamily="34" charset="0"/>
              <a:buNone/>
            </a:pPr>
            <a:endParaRPr lang="pt-BR"/>
          </a:p>
          <a:p>
            <a:pPr indent="0">
              <a:buFont typeface="Arial" panose="020B0604020202020204" pitchFamily="34" charset="0"/>
              <a:buNone/>
            </a:pPr>
            <a:endParaRPr lang="pt-BR"/>
          </a:p>
          <a:p>
            <a:pPr marL="0" indent="0">
              <a:buFont typeface="Arial" panose="020B0604020202020204" pitchFamily="34" charset="0"/>
              <a:buNone/>
            </a:pPr>
            <a:r>
              <a:rPr lang="pt-BR" sz="1200"/>
              <a:t>N = 1000 documentos</a:t>
            </a:r>
            <a:endParaRPr lang="pt-BR" sz="1200" dirty="0"/>
          </a:p>
        </p:txBody>
      </p:sp>
      <p:graphicFrame>
        <p:nvGraphicFramePr>
          <p:cNvPr id="3" name="Google Shape;605;p31">
            <a:extLst>
              <a:ext uri="{FF2B5EF4-FFF2-40B4-BE49-F238E27FC236}">
                <a16:creationId xmlns:a16="http://schemas.microsoft.com/office/drawing/2014/main" id="{CB2BA4B9-C96F-E447-9A6D-8FEA3881CC5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13808039"/>
              </p:ext>
            </p:extLst>
          </p:nvPr>
        </p:nvGraphicFramePr>
        <p:xfrm>
          <a:off x="759725" y="3040063"/>
          <a:ext cx="7239000" cy="1942950"/>
        </p:xfrm>
        <a:graphic>
          <a:graphicData uri="http://schemas.openxmlformats.org/drawingml/2006/table">
            <a:tbl>
              <a:tblPr>
                <a:noFill/>
                <a:tableStyleId>{11631384-45AC-4536-BD00-BF3BC9C32C27}</a:tableStyleId>
              </a:tblPr>
              <a:tblGrid>
                <a:gridCol w="1809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dirty="0"/>
                        <a:t>tf</a:t>
                      </a:r>
                      <a:r>
                        <a:rPr lang="en" baseline="-25000" dirty="0"/>
                        <a:t>t,d</a:t>
                      </a:r>
                      <a:endParaRPr baseline="-250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N/df</a:t>
                      </a:r>
                      <a:r>
                        <a:rPr lang="en" baseline="-25000"/>
                        <a:t>t</a:t>
                      </a:r>
                      <a:endParaRPr baseline="-25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idf</a:t>
                      </a:r>
                      <a:r>
                        <a:rPr lang="en" baseline="-25000"/>
                        <a:t>t</a:t>
                      </a:r>
                      <a:endParaRPr baseline="-25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relevância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1000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nenhuma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100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10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1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pouca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10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100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média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1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1000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muita</a:t>
                      </a:r>
                      <a:endParaRPr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33"/>
          <p:cNvSpPr txBox="1">
            <a:spLocks noGrp="1"/>
          </p:cNvSpPr>
          <p:nvPr>
            <p:ph type="title"/>
          </p:nvPr>
        </p:nvSpPr>
        <p:spPr>
          <a:xfrm>
            <a:off x="408175" y="144350"/>
            <a:ext cx="6996600" cy="71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dk1"/>
                </a:solidFill>
              </a:rPr>
              <a:t>Indicações e Referências</a:t>
            </a:r>
            <a:endParaRPr sz="2400" dirty="0">
              <a:solidFill>
                <a:schemeClr val="dk1"/>
              </a:solidFill>
            </a:endParaRPr>
          </a:p>
        </p:txBody>
      </p:sp>
      <p:sp>
        <p:nvSpPr>
          <p:cNvPr id="620" name="Google Shape;620;p3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pic>
        <p:nvPicPr>
          <p:cNvPr id="5" name="Imagem 4" descr="Texto&#10;&#10;Descrição gerada automaticamente">
            <a:extLst>
              <a:ext uri="{FF2B5EF4-FFF2-40B4-BE49-F238E27FC236}">
                <a16:creationId xmlns:a16="http://schemas.microsoft.com/office/drawing/2014/main" id="{DC5A7E75-4EAC-83B6-8F3F-7F4164E846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014" y="1090550"/>
            <a:ext cx="2200856" cy="3164831"/>
          </a:xfrm>
          <a:prstGeom prst="rect">
            <a:avLst/>
          </a:prstGeom>
        </p:spPr>
      </p:pic>
      <p:pic>
        <p:nvPicPr>
          <p:cNvPr id="7" name="Imagem 6" descr="Texto&#10;&#10;Descrição gerada automaticamente">
            <a:extLst>
              <a:ext uri="{FF2B5EF4-FFF2-40B4-BE49-F238E27FC236}">
                <a16:creationId xmlns:a16="http://schemas.microsoft.com/office/drawing/2014/main" id="{84591892-7A92-B9DB-A416-2C3B858ABA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7348" y="1090549"/>
            <a:ext cx="2215383" cy="3164831"/>
          </a:xfrm>
          <a:prstGeom prst="rect">
            <a:avLst/>
          </a:prstGeom>
        </p:spPr>
      </p:pic>
      <p:pic>
        <p:nvPicPr>
          <p:cNvPr id="9" name="Imagem 8" descr="Mapa&#10;&#10;Descrição gerada automaticamente">
            <a:extLst>
              <a:ext uri="{FF2B5EF4-FFF2-40B4-BE49-F238E27FC236}">
                <a16:creationId xmlns:a16="http://schemas.microsoft.com/office/drawing/2014/main" id="{F7882658-7C49-1E29-9FAC-CF6682C4FE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0210" y="1090550"/>
            <a:ext cx="2566679" cy="316483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14"/>
          <p:cNvSpPr txBox="1">
            <a:spLocks noGrp="1"/>
          </p:cNvSpPr>
          <p:nvPr>
            <p:ph type="title"/>
          </p:nvPr>
        </p:nvSpPr>
        <p:spPr>
          <a:xfrm>
            <a:off x="163936" y="128851"/>
            <a:ext cx="6996600" cy="71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dk1"/>
                </a:solidFill>
              </a:rPr>
              <a:t>O que é a linguagem natural?</a:t>
            </a:r>
            <a:endParaRPr sz="2400" dirty="0">
              <a:solidFill>
                <a:schemeClr val="dk1"/>
              </a:solidFill>
            </a:endParaRPr>
          </a:p>
        </p:txBody>
      </p:sp>
      <p:sp>
        <p:nvSpPr>
          <p:cNvPr id="471" name="Google Shape;471;p14"/>
          <p:cNvSpPr txBox="1">
            <a:spLocks noGrp="1"/>
          </p:cNvSpPr>
          <p:nvPr>
            <p:ph type="body" idx="1"/>
          </p:nvPr>
        </p:nvSpPr>
        <p:spPr>
          <a:xfrm>
            <a:off x="163936" y="1597010"/>
            <a:ext cx="3532411" cy="168156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1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dirty="0"/>
              <a:t>Linguagem que usamos para nos expressar, baseada em um conjunto de protocolos acordados mutuamente envolvendo palavras e sons que usamos para nos comunicarmos</a:t>
            </a:r>
            <a:endParaRPr dirty="0"/>
          </a:p>
          <a:p>
            <a:pPr marL="45720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72" name="Google Shape;472;p1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pic>
        <p:nvPicPr>
          <p:cNvPr id="3" name="Imagem 2" descr="Homem ao lado de um pássaro voando no céu&#10;&#10;Descrição gerada automaticamente com confiança baixa">
            <a:extLst>
              <a:ext uri="{FF2B5EF4-FFF2-40B4-BE49-F238E27FC236}">
                <a16:creationId xmlns:a16="http://schemas.microsoft.com/office/drawing/2014/main" id="{236966D5-432C-4787-9CA1-16ECF49A9C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6089" y="1115876"/>
            <a:ext cx="5287672" cy="2643836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7E258B1D-3D0C-0789-0F52-4213F94A097E}"/>
              </a:ext>
            </a:extLst>
          </p:cNvPr>
          <p:cNvSpPr txBox="1"/>
          <p:nvPr/>
        </p:nvSpPr>
        <p:spPr>
          <a:xfrm>
            <a:off x="5525728" y="3759712"/>
            <a:ext cx="4044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900" dirty="0"/>
              <a:t>A CHEGADA. Direção: Denis Villeneuve. Produção de Paramount Pictures.</a:t>
            </a:r>
          </a:p>
          <a:p>
            <a:r>
              <a:rPr lang="pt-BR" sz="900" dirty="0"/>
              <a:t>Canadá: Sony Pictures, 2016. (116 min.)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15"/>
          <p:cNvSpPr txBox="1">
            <a:spLocks noGrp="1"/>
          </p:cNvSpPr>
          <p:nvPr>
            <p:ph type="title"/>
          </p:nvPr>
        </p:nvSpPr>
        <p:spPr>
          <a:xfrm>
            <a:off x="241375" y="164334"/>
            <a:ext cx="6996600" cy="71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>
                <a:solidFill>
                  <a:schemeClr val="dk1"/>
                </a:solidFill>
              </a:rPr>
              <a:t>Processamento de Linguagem Natural (PLN)</a:t>
            </a:r>
            <a:endParaRPr sz="2400" dirty="0">
              <a:solidFill>
                <a:schemeClr val="dk1"/>
              </a:solidFill>
            </a:endParaRPr>
          </a:p>
        </p:txBody>
      </p:sp>
      <p:sp>
        <p:nvSpPr>
          <p:cNvPr id="478" name="Google Shape;478;p15"/>
          <p:cNvSpPr txBox="1">
            <a:spLocks noGrp="1"/>
          </p:cNvSpPr>
          <p:nvPr>
            <p:ph type="body" idx="1"/>
          </p:nvPr>
        </p:nvSpPr>
        <p:spPr>
          <a:xfrm>
            <a:off x="2643079" y="842720"/>
            <a:ext cx="4144645" cy="118531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dirty="0"/>
              <a:t>“- Abra as portas da nave, HAL.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dirty="0"/>
              <a:t>  - Sinto muito, Dave, mas temo não ser capaz de abri-las.”</a:t>
            </a:r>
            <a:endParaRPr dirty="0"/>
          </a:p>
        </p:txBody>
      </p:sp>
      <p:sp>
        <p:nvSpPr>
          <p:cNvPr id="479" name="Google Shape;479;p1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pic>
        <p:nvPicPr>
          <p:cNvPr id="3" name="Imagem 2" descr="Uma imagem contendo luz, monitor, tráfego, teclado&#10;&#10;Descrição gerada automaticamente">
            <a:extLst>
              <a:ext uri="{FF2B5EF4-FFF2-40B4-BE49-F238E27FC236}">
                <a16:creationId xmlns:a16="http://schemas.microsoft.com/office/drawing/2014/main" id="{2CAEF756-BE90-96D1-D460-ECEF14F11B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6025" y="2110810"/>
            <a:ext cx="5490850" cy="2287854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11740EEF-5878-26E1-64CA-FD6B6F08FD86}"/>
              </a:ext>
            </a:extLst>
          </p:cNvPr>
          <p:cNvSpPr txBox="1"/>
          <p:nvPr/>
        </p:nvSpPr>
        <p:spPr>
          <a:xfrm>
            <a:off x="1906025" y="4447588"/>
            <a:ext cx="63276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00" dirty="0"/>
              <a:t>2001: UMA ODISSEIA NO ESPAÇO. Direção: Stanley Kubrick. Produção de Metro-Goldwyn-Mayer.</a:t>
            </a:r>
          </a:p>
          <a:p>
            <a:r>
              <a:rPr lang="pt-BR" sz="900" dirty="0"/>
              <a:t>Estados Unidos: Metro-Goldwyn-Mayer, 1968. (148 min.)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14"/>
          <p:cNvSpPr txBox="1">
            <a:spLocks noGrp="1"/>
          </p:cNvSpPr>
          <p:nvPr>
            <p:ph type="title"/>
          </p:nvPr>
        </p:nvSpPr>
        <p:spPr>
          <a:xfrm>
            <a:off x="163936" y="128851"/>
            <a:ext cx="6996600" cy="71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dk1"/>
                </a:solidFill>
              </a:rPr>
              <a:t>O teste de Turing</a:t>
            </a:r>
            <a:endParaRPr sz="2400" dirty="0">
              <a:solidFill>
                <a:schemeClr val="dk1"/>
              </a:solidFill>
            </a:endParaRPr>
          </a:p>
        </p:txBody>
      </p:sp>
      <p:sp>
        <p:nvSpPr>
          <p:cNvPr id="472" name="Google Shape;472;p1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pic>
        <p:nvPicPr>
          <p:cNvPr id="5" name="Gráfico 4" descr="Usuário estrutura de tópicos">
            <a:extLst>
              <a:ext uri="{FF2B5EF4-FFF2-40B4-BE49-F238E27FC236}">
                <a16:creationId xmlns:a16="http://schemas.microsoft.com/office/drawing/2014/main" id="{1AE3EC48-D513-9BE0-D043-F6C66D8F72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91734" y="2163655"/>
            <a:ext cx="914400" cy="91440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66AA9528-16B0-DF54-543E-3B107732919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020" t="-1" r="8209" b="-55"/>
          <a:stretch/>
        </p:blipFill>
        <p:spPr>
          <a:xfrm>
            <a:off x="354874" y="844651"/>
            <a:ext cx="3888752" cy="3529865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AE4AD368-6E9D-BAEC-9399-E2DC94B4C70C}"/>
              </a:ext>
            </a:extLst>
          </p:cNvPr>
          <p:cNvCxnSpPr/>
          <p:nvPr/>
        </p:nvCxnSpPr>
        <p:spPr>
          <a:xfrm>
            <a:off x="6230319" y="1588575"/>
            <a:ext cx="0" cy="232474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áfico 11" descr="Usuário estrutura de tópicos">
            <a:extLst>
              <a:ext uri="{FF2B5EF4-FFF2-40B4-BE49-F238E27FC236}">
                <a16:creationId xmlns:a16="http://schemas.microsoft.com/office/drawing/2014/main" id="{87C48F5F-EBDE-E270-FC80-7D1CAB8FF5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35628" y="1149809"/>
            <a:ext cx="914400" cy="914400"/>
          </a:xfrm>
          <a:prstGeom prst="rect">
            <a:avLst/>
          </a:prstGeom>
        </p:spPr>
      </p:pic>
      <p:pic>
        <p:nvPicPr>
          <p:cNvPr id="14" name="Gráfico 13" descr="Computador estrutura de tópicos">
            <a:extLst>
              <a:ext uri="{FF2B5EF4-FFF2-40B4-BE49-F238E27FC236}">
                <a16:creationId xmlns:a16="http://schemas.microsoft.com/office/drawing/2014/main" id="{9736399C-E4D0-F636-F5DC-D987BAA1C77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435628" y="3119146"/>
            <a:ext cx="914400" cy="914400"/>
          </a:xfrm>
          <a:prstGeom prst="rect">
            <a:avLst/>
          </a:prstGeom>
        </p:spPr>
      </p:pic>
      <p:cxnSp>
        <p:nvCxnSpPr>
          <p:cNvPr id="16" name="Conector reto 15">
            <a:extLst>
              <a:ext uri="{FF2B5EF4-FFF2-40B4-BE49-F238E27FC236}">
                <a16:creationId xmlns:a16="http://schemas.microsoft.com/office/drawing/2014/main" id="{B41D054F-8669-D611-BA42-3950F37365AC}"/>
              </a:ext>
            </a:extLst>
          </p:cNvPr>
          <p:cNvCxnSpPr>
            <a:cxnSpLocks/>
            <a:stCxn id="5" idx="3"/>
            <a:endCxn id="18" idx="1"/>
          </p:cNvCxnSpPr>
          <p:nvPr/>
        </p:nvCxnSpPr>
        <p:spPr>
          <a:xfrm>
            <a:off x="5906134" y="2620855"/>
            <a:ext cx="636726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615D3033-FA5B-8C27-7438-FA6F66931782}"/>
              </a:ext>
            </a:extLst>
          </p:cNvPr>
          <p:cNvSpPr txBox="1"/>
          <p:nvPr/>
        </p:nvSpPr>
        <p:spPr>
          <a:xfrm>
            <a:off x="6542860" y="2390023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/>
              <a:t>?</a:t>
            </a:r>
          </a:p>
        </p:txBody>
      </p:sp>
      <p:cxnSp>
        <p:nvCxnSpPr>
          <p:cNvPr id="20" name="Conector: Curvo 19">
            <a:extLst>
              <a:ext uri="{FF2B5EF4-FFF2-40B4-BE49-F238E27FC236}">
                <a16:creationId xmlns:a16="http://schemas.microsoft.com/office/drawing/2014/main" id="{78C713E9-E566-2979-D38E-9BD83BD4AAC9}"/>
              </a:ext>
            </a:extLst>
          </p:cNvPr>
          <p:cNvCxnSpPr>
            <a:stCxn id="12" idx="1"/>
            <a:endCxn id="18" idx="3"/>
          </p:cNvCxnSpPr>
          <p:nvPr/>
        </p:nvCxnSpPr>
        <p:spPr>
          <a:xfrm rot="10800000" flipV="1">
            <a:off x="6870194" y="1607008"/>
            <a:ext cx="565434" cy="1013847"/>
          </a:xfrm>
          <a:prstGeom prst="curvedConnector3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: Curvo 22">
            <a:extLst>
              <a:ext uri="{FF2B5EF4-FFF2-40B4-BE49-F238E27FC236}">
                <a16:creationId xmlns:a16="http://schemas.microsoft.com/office/drawing/2014/main" id="{BF9F671F-B03D-C5D5-9754-1023375020F8}"/>
              </a:ext>
            </a:extLst>
          </p:cNvPr>
          <p:cNvCxnSpPr>
            <a:stCxn id="14" idx="1"/>
            <a:endCxn id="18" idx="3"/>
          </p:cNvCxnSpPr>
          <p:nvPr/>
        </p:nvCxnSpPr>
        <p:spPr>
          <a:xfrm rot="10800000">
            <a:off x="6870194" y="2620856"/>
            <a:ext cx="565434" cy="955490"/>
          </a:xfrm>
          <a:prstGeom prst="curvedConnector3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F4110B98-97AA-92DE-21BA-24A50810A8AA}"/>
              </a:ext>
            </a:extLst>
          </p:cNvPr>
          <p:cNvSpPr txBox="1"/>
          <p:nvPr/>
        </p:nvSpPr>
        <p:spPr>
          <a:xfrm>
            <a:off x="4900376" y="3005478"/>
            <a:ext cx="11078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400" dirty="0"/>
              <a:t>Interrogador</a:t>
            </a:r>
          </a:p>
          <a:p>
            <a:pPr algn="ctr"/>
            <a:r>
              <a:rPr lang="pt-BR" sz="1400" dirty="0"/>
              <a:t>humano</a:t>
            </a: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38AFDF73-FB50-2BD3-793D-98D1518A68AD}"/>
              </a:ext>
            </a:extLst>
          </p:cNvPr>
          <p:cNvSpPr txBox="1"/>
          <p:nvPr/>
        </p:nvSpPr>
        <p:spPr>
          <a:xfrm>
            <a:off x="7487909" y="842032"/>
            <a:ext cx="8098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400" dirty="0"/>
              <a:t>Humano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20A6FDE2-F465-3CDE-C7F1-02BBCA7D9AC5}"/>
              </a:ext>
            </a:extLst>
          </p:cNvPr>
          <p:cNvSpPr txBox="1"/>
          <p:nvPr/>
        </p:nvSpPr>
        <p:spPr>
          <a:xfrm>
            <a:off x="7409683" y="3913321"/>
            <a:ext cx="9662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400" dirty="0"/>
              <a:t>Sistema</a:t>
            </a:r>
          </a:p>
          <a:p>
            <a:pPr algn="ctr"/>
            <a:r>
              <a:rPr lang="pt-BR" sz="1400" dirty="0"/>
              <a:t>inteligente</a:t>
            </a:r>
          </a:p>
        </p:txBody>
      </p:sp>
    </p:spTree>
    <p:extLst>
      <p:ext uri="{BB962C8B-B14F-4D97-AF65-F5344CB8AC3E}">
        <p14:creationId xmlns:p14="http://schemas.microsoft.com/office/powerpoint/2010/main" val="40774612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16"/>
          <p:cNvSpPr txBox="1">
            <a:spLocks noGrp="1"/>
          </p:cNvSpPr>
          <p:nvPr>
            <p:ph type="title"/>
          </p:nvPr>
        </p:nvSpPr>
        <p:spPr>
          <a:xfrm>
            <a:off x="408175" y="144350"/>
            <a:ext cx="6996600" cy="71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dk1"/>
                </a:solidFill>
              </a:rPr>
              <a:t>Uma ciência cognitiva</a:t>
            </a:r>
            <a:endParaRPr sz="2400" dirty="0">
              <a:solidFill>
                <a:schemeClr val="dk1"/>
              </a:solidFill>
            </a:endParaRPr>
          </a:p>
        </p:txBody>
      </p:sp>
      <p:sp>
        <p:nvSpPr>
          <p:cNvPr id="486" name="Google Shape;486;p1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pic>
        <p:nvPicPr>
          <p:cNvPr id="8" name="Imagem 7" descr="Diagrama, Forma, Polígono&#10;&#10;Descrição gerada automaticamente">
            <a:extLst>
              <a:ext uri="{FF2B5EF4-FFF2-40B4-BE49-F238E27FC236}">
                <a16:creationId xmlns:a16="http://schemas.microsoft.com/office/drawing/2014/main" id="{0D1A2DCC-4AAB-FC1D-F49D-CEA44BB288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7389" y="899278"/>
            <a:ext cx="5109222" cy="3344944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06778676-EA11-DEC9-DBEC-C40C2A7FBF72}"/>
              </a:ext>
            </a:extLst>
          </p:cNvPr>
          <p:cNvSpPr txBox="1"/>
          <p:nvPr/>
        </p:nvSpPr>
        <p:spPr>
          <a:xfrm>
            <a:off x="78760" y="4615568"/>
            <a:ext cx="2611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00" dirty="0"/>
              <a:t>FERREIRA, M.; LOPES, M. Linguística Computacional. 1. ed. Contexto, 2020.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17"/>
          <p:cNvSpPr txBox="1">
            <a:spLocks noGrp="1"/>
          </p:cNvSpPr>
          <p:nvPr>
            <p:ph type="title"/>
          </p:nvPr>
        </p:nvSpPr>
        <p:spPr>
          <a:xfrm>
            <a:off x="408175" y="144350"/>
            <a:ext cx="6996600" cy="71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Aplicações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492" name="Google Shape;492;p17"/>
          <p:cNvSpPr txBox="1">
            <a:spLocks noGrp="1"/>
          </p:cNvSpPr>
          <p:nvPr>
            <p:ph type="body" idx="1"/>
          </p:nvPr>
        </p:nvSpPr>
        <p:spPr>
          <a:xfrm>
            <a:off x="714125" y="723425"/>
            <a:ext cx="7330200" cy="322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1600" lvl="0" indent="0" algn="l" rtl="0"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lang="en" dirty="0"/>
              <a:t>Corretores Automáticos</a:t>
            </a:r>
            <a:endParaRPr dirty="0"/>
          </a:p>
          <a:p>
            <a:pPr marL="45720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93" name="Google Shape;493;p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494" name="Google Shape;49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93271" y="860150"/>
            <a:ext cx="4329550" cy="38416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18"/>
          <p:cNvSpPr txBox="1">
            <a:spLocks noGrp="1"/>
          </p:cNvSpPr>
          <p:nvPr>
            <p:ph type="title"/>
          </p:nvPr>
        </p:nvSpPr>
        <p:spPr>
          <a:xfrm>
            <a:off x="408175" y="144350"/>
            <a:ext cx="6996600" cy="71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Aplicações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500" name="Google Shape;500;p18"/>
          <p:cNvSpPr txBox="1">
            <a:spLocks noGrp="1"/>
          </p:cNvSpPr>
          <p:nvPr>
            <p:ph type="body" idx="1"/>
          </p:nvPr>
        </p:nvSpPr>
        <p:spPr>
          <a:xfrm>
            <a:off x="271219" y="723425"/>
            <a:ext cx="7773105" cy="322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1600" lvl="0" indent="0" algn="l" rtl="0"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lang="en" dirty="0"/>
              <a:t>Auto-Complete</a:t>
            </a:r>
            <a:endParaRPr dirty="0"/>
          </a:p>
          <a:p>
            <a:pPr marL="45720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01" name="Google Shape;501;p1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pic>
        <p:nvPicPr>
          <p:cNvPr id="502" name="Google Shape;50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61050" y="626325"/>
            <a:ext cx="4843725" cy="389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19"/>
          <p:cNvSpPr txBox="1">
            <a:spLocks noGrp="1"/>
          </p:cNvSpPr>
          <p:nvPr>
            <p:ph type="title"/>
          </p:nvPr>
        </p:nvSpPr>
        <p:spPr>
          <a:xfrm>
            <a:off x="408175" y="144350"/>
            <a:ext cx="6996600" cy="71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Aplicações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508" name="Google Shape;508;p19"/>
          <p:cNvSpPr txBox="1">
            <a:spLocks noGrp="1"/>
          </p:cNvSpPr>
          <p:nvPr>
            <p:ph type="body" idx="1"/>
          </p:nvPr>
        </p:nvSpPr>
        <p:spPr>
          <a:xfrm>
            <a:off x="302217" y="723425"/>
            <a:ext cx="7742108" cy="322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1600" lvl="0" indent="0" algn="l" rtl="0"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lang="en" dirty="0"/>
              <a:t>Tradução</a:t>
            </a:r>
            <a:endParaRPr dirty="0"/>
          </a:p>
          <a:p>
            <a:pPr marL="45720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09" name="Google Shape;509;p1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pic>
        <p:nvPicPr>
          <p:cNvPr id="510" name="Google Shape;51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09761" y="636612"/>
            <a:ext cx="5284800" cy="387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20"/>
          <p:cNvSpPr txBox="1">
            <a:spLocks noGrp="1"/>
          </p:cNvSpPr>
          <p:nvPr>
            <p:ph type="title"/>
          </p:nvPr>
        </p:nvSpPr>
        <p:spPr>
          <a:xfrm>
            <a:off x="408175" y="144350"/>
            <a:ext cx="6996600" cy="71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Aplicações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516" name="Google Shape;516;p20"/>
          <p:cNvSpPr txBox="1">
            <a:spLocks noGrp="1"/>
          </p:cNvSpPr>
          <p:nvPr>
            <p:ph type="body" idx="1"/>
          </p:nvPr>
        </p:nvSpPr>
        <p:spPr>
          <a:xfrm>
            <a:off x="286719" y="723425"/>
            <a:ext cx="7757606" cy="322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1600" lvl="0" indent="0" algn="l" rtl="0"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lang="en" dirty="0"/>
              <a:t>Busca Inteligente</a:t>
            </a:r>
            <a:endParaRPr dirty="0"/>
          </a:p>
          <a:p>
            <a:pPr marL="45720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17" name="Google Shape;517;p2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pic>
        <p:nvPicPr>
          <p:cNvPr id="518" name="Google Shape;51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24977" y="1102875"/>
            <a:ext cx="5311325" cy="293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438" row="2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BA708651-F493-4C1F-A55D-F9AF8EAEF93A}">
  <we:reference id="wa104038830" version="1.0.0.3" store="pt-BR" storeType="OMEX"/>
  <we:alternateReferences>
    <we:reference id="WA104038830" version="1.0.0.3" store="WA104038830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128</TotalTime>
  <Words>447</Words>
  <Application>Microsoft Office PowerPoint</Application>
  <PresentationFormat>Apresentação na tela (16:9)</PresentationFormat>
  <Paragraphs>105</Paragraphs>
  <Slides>18</Slides>
  <Notes>18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18</vt:i4>
      </vt:variant>
    </vt:vector>
  </HeadingPairs>
  <TitlesOfParts>
    <vt:vector size="23" baseType="lpstr">
      <vt:lpstr>Calibri</vt:lpstr>
      <vt:lpstr>Source Sans Pro</vt:lpstr>
      <vt:lpstr>Calibri Light</vt:lpstr>
      <vt:lpstr>Arial</vt:lpstr>
      <vt:lpstr>Tema do Office</vt:lpstr>
      <vt:lpstr>Flávio Belizário da Silva Mota Isabela Neves Drummond</vt:lpstr>
      <vt:lpstr>O que é a linguagem natural?</vt:lpstr>
      <vt:lpstr>Processamento de Linguagem Natural (PLN)</vt:lpstr>
      <vt:lpstr>O teste de Turing</vt:lpstr>
      <vt:lpstr>Uma ciência cognitiva</vt:lpstr>
      <vt:lpstr>Aplicações</vt:lpstr>
      <vt:lpstr>Aplicações</vt:lpstr>
      <vt:lpstr>Aplicações</vt:lpstr>
      <vt:lpstr>Aplicações</vt:lpstr>
      <vt:lpstr>Aplicações</vt:lpstr>
      <vt:lpstr>Aplicações</vt:lpstr>
      <vt:lpstr>Aplicações</vt:lpstr>
      <vt:lpstr>Fases de um projeto de PLN</vt:lpstr>
      <vt:lpstr>Prática - Google Colab</vt:lpstr>
      <vt:lpstr>NLTK</vt:lpstr>
      <vt:lpstr>Extração de características</vt:lpstr>
      <vt:lpstr>Extração de características</vt:lpstr>
      <vt:lpstr>Indicações e Referências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SIN260 - SISTEMAS INTELIGENTES Isabela Neves Drummond Flávio Belizário da Silva Mota</dc:title>
  <cp:lastModifiedBy>Flávio Mota</cp:lastModifiedBy>
  <cp:revision>30</cp:revision>
  <dcterms:modified xsi:type="dcterms:W3CDTF">2023-09-27T18:06:48Z</dcterms:modified>
</cp:coreProperties>
</file>